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7"/>
  </p:notesMasterIdLst>
  <p:sldIdLst>
    <p:sldId id="256" r:id="rId2"/>
    <p:sldId id="257" r:id="rId3"/>
    <p:sldId id="258" r:id="rId4"/>
    <p:sldId id="302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3" r:id="rId14"/>
    <p:sldId id="312" r:id="rId15"/>
    <p:sldId id="259" r:id="rId16"/>
    <p:sldId id="300" r:id="rId17"/>
    <p:sldId id="296" r:id="rId18"/>
    <p:sldId id="295" r:id="rId19"/>
    <p:sldId id="299" r:id="rId20"/>
    <p:sldId id="260" r:id="rId21"/>
    <p:sldId id="278" r:id="rId22"/>
    <p:sldId id="262" r:id="rId23"/>
    <p:sldId id="261" r:id="rId24"/>
    <p:sldId id="298" r:id="rId25"/>
    <p:sldId id="263" r:id="rId26"/>
    <p:sldId id="277" r:id="rId27"/>
    <p:sldId id="297" r:id="rId28"/>
    <p:sldId id="279" r:id="rId29"/>
    <p:sldId id="264" r:id="rId30"/>
    <p:sldId id="265" r:id="rId31"/>
    <p:sldId id="266" r:id="rId32"/>
    <p:sldId id="267" r:id="rId33"/>
    <p:sldId id="268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69" r:id="rId44"/>
    <p:sldId id="271" r:id="rId45"/>
    <p:sldId id="270" r:id="rId46"/>
    <p:sldId id="301" r:id="rId47"/>
    <p:sldId id="274" r:id="rId48"/>
    <p:sldId id="289" r:id="rId49"/>
    <p:sldId id="290" r:id="rId50"/>
    <p:sldId id="291" r:id="rId51"/>
    <p:sldId id="275" r:id="rId52"/>
    <p:sldId id="292" r:id="rId53"/>
    <p:sldId id="294" r:id="rId54"/>
    <p:sldId id="293" r:id="rId55"/>
    <p:sldId id="276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E538D-D615-4F88-ADFD-C2C743C09073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148EE-6AFD-47E5-ABF3-5CF49718B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7E13CE-31BA-4DD9-8B12-A99B2755757F}" type="slidenum">
              <a:rPr lang="en-US"/>
              <a:pPr/>
              <a:t>5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0F2009-C8C7-4A63-AB8A-0DC0B7ABAD58}" type="slidenum">
              <a:rPr lang="en-US"/>
              <a:pPr/>
              <a:t>6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4AFC5-2E2C-4CD4-AAF0-5305D2F23B07}" type="slidenum">
              <a:rPr lang="en-US"/>
              <a:pPr/>
              <a:t>7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E0339-86C5-4B35-9647-173544B5AAC5}" type="slidenum">
              <a:rPr lang="en-US"/>
              <a:pPr/>
              <a:t>8</a:t>
            </a:fld>
            <a:endParaRPr lang="en-US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4BDAB7-A76D-4DAE-B382-6BAA97E331B5}" type="slidenum">
              <a:rPr lang="en-US"/>
              <a:pPr/>
              <a:t>9</a:t>
            </a:fld>
            <a:endParaRPr lang="en-US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32C71-CF5F-4F2B-9F52-6EF0826EFD7D}" type="slidenum">
              <a:rPr lang="en-US"/>
              <a:pPr/>
              <a:t>10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DEA884-3617-4AB3-A289-346C1BCA6912}" type="slidenum">
              <a:rPr lang="en-US"/>
              <a:pPr/>
              <a:t>11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6D5289C-70D0-45E6-8C1E-BD3A3666A2E1}" type="datetimeFigureOut">
              <a:rPr lang="en-US" smtClean="0"/>
              <a:pPr/>
              <a:t>1/31/2010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38E5392-F20A-49E4-BF25-D57664DD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hoo.com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ltavista.com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fstc.org/" TargetMode="External"/><Relationship Id="rId2" Type="http://schemas.openxmlformats.org/officeDocument/2006/relationships/hyperlink" Target="http://www.dna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nlineforensictraining.com/" TargetMode="External"/><Relationship Id="rId4" Type="http://schemas.openxmlformats.org/officeDocument/2006/relationships/hyperlink" Target="http://www.cftco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mailto:imransabri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85794"/>
            <a:ext cx="7772400" cy="3557606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DEVELOPING AND MAINTAINING WEBSITE OF DEPARTMENT OF </a:t>
            </a:r>
            <a:endParaRPr lang="en-US" sz="4800" dirty="0" smtClean="0">
              <a:solidFill>
                <a:srgbClr val="FFC000"/>
              </a:solidFill>
            </a:endParaRPr>
          </a:p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FORENSIC MEDICINE AND TOXICOLOGY</a:t>
            </a:r>
            <a:endParaRPr lang="en-US" sz="4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71628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14" y="1428736"/>
            <a:ext cx="7700986" cy="450059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NIC: </a:t>
            </a:r>
            <a:r>
              <a:rPr lang="en-US" altLang="zh-CN" sz="2800" dirty="0">
                <a:ea typeface="宋体" charset="-122"/>
              </a:rPr>
              <a:t>an abbreviation for Network Interface Card, this is a card inserted into your computer or laptop that allows it to communicate with a network.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Operating System or Platform</a:t>
            </a:r>
            <a:r>
              <a:rPr lang="en-US" altLang="zh-CN" sz="2800" dirty="0">
                <a:ea typeface="宋体" charset="-122"/>
              </a:rPr>
              <a:t>-- these terms refer to the software that your computer uses to operate .Win98, Win ME, Windows 2000, Windows XP, and Linux are common platforms.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Peripherals</a:t>
            </a:r>
            <a:r>
              <a:rPr lang="en-US" altLang="zh-CN" sz="2800" dirty="0">
                <a:ea typeface="宋体" charset="-122"/>
              </a:rPr>
              <a:t>-- are devices connected to a computer which aren't a part of the main machine. Examples are a mouse, speakers, keyboards, printers, scanners,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72390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28736"/>
            <a:ext cx="7772400" cy="50720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RAM</a:t>
            </a:r>
            <a:r>
              <a:rPr lang="en-US" altLang="zh-CN" sz="2800" dirty="0">
                <a:ea typeface="宋体" charset="-122"/>
              </a:rPr>
              <a:t>-- Random Access Memory, the computer's "short term" memory used whenever an action is performed by a program. It is also called the "active memory". 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ROM</a:t>
            </a:r>
            <a:r>
              <a:rPr lang="en-US" altLang="zh-CN" sz="2800" dirty="0">
                <a:ea typeface="宋体" charset="-122"/>
              </a:rPr>
              <a:t>-- Read-Only Memory, in which information is saved once and can never be altered. 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Software</a:t>
            </a:r>
            <a:r>
              <a:rPr lang="en-US" altLang="zh-CN" sz="2800" dirty="0">
                <a:ea typeface="宋体" charset="-122"/>
              </a:rPr>
              <a:t>- also called an application, this is any information a computer uses to perform a task; also, any information saved on a disk. 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Teleconferencing</a:t>
            </a:r>
            <a:r>
              <a:rPr lang="en-US" altLang="zh-CN" sz="2800" dirty="0">
                <a:ea typeface="宋体" charset="-122"/>
              </a:rPr>
              <a:t>- is to hold a conference using a telephone or network connection. 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USB</a:t>
            </a:r>
            <a:r>
              <a:rPr lang="en-US" altLang="zh-CN" sz="2800" dirty="0">
                <a:ea typeface="宋体" charset="-122"/>
              </a:rPr>
              <a:t>- stands for Universal Serial Bus.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Videoconferencing</a:t>
            </a:r>
            <a:r>
              <a:rPr lang="en-US" altLang="zh-CN" sz="2800" dirty="0">
                <a:ea typeface="宋体" charset="-122"/>
              </a:rPr>
              <a:t>- is  used to transmit audio and video data.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sz="3200" dirty="0" smtClean="0">
                <a:ea typeface="宋体" charset="-122"/>
              </a:rPr>
              <a:t>Search engine is a searchable database of Internet files collected by a computer program. An index is created from the collected files, e.g., title, full text, size, URL, etc. There is often no selection criteria for these collection of files, except a ranking of "best fit" results.</a:t>
            </a:r>
          </a:p>
          <a:p>
            <a:pPr>
              <a:lnSpc>
                <a:spcPct val="90000"/>
              </a:lnSpc>
            </a:pPr>
            <a:r>
              <a:rPr lang="en-US" altLang="zh-CN" sz="3200" dirty="0" smtClean="0">
                <a:ea typeface="宋体" charset="-122"/>
              </a:rPr>
              <a:t>Searching for something, or someone? The Internet can be the quickest, and least expensive way to find information...as long as you know how to use the search engines </a:t>
            </a:r>
            <a:r>
              <a:rPr lang="en-US" altLang="zh-CN" sz="3200" dirty="0" smtClean="0">
                <a:ea typeface="宋体" charset="-122"/>
              </a:rPr>
              <a:t>efficiency.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www.google.com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www.yahoo.com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www.altavista.com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and Portals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sz="3200" b="1" dirty="0" smtClean="0">
                <a:solidFill>
                  <a:srgbClr val="FFFF00"/>
                </a:solidFill>
                <a:ea typeface="宋体" charset="-122"/>
              </a:rPr>
              <a:t>INTERNET WEBSITE</a:t>
            </a:r>
            <a:r>
              <a:rPr lang="en-US" altLang="zh-CN" sz="3200" dirty="0" smtClean="0">
                <a:ea typeface="宋体" charset="-122"/>
              </a:rPr>
              <a:t> </a:t>
            </a:r>
            <a:r>
              <a:rPr lang="en-US" altLang="zh-CN" sz="3200" dirty="0" smtClean="0">
                <a:ea typeface="宋体" charset="-122"/>
              </a:rPr>
              <a:t>contains all the information offered by a particular organization, individual, or company, and will sometimes include links to other sites as well. </a:t>
            </a:r>
          </a:p>
          <a:p>
            <a:pPr>
              <a:lnSpc>
                <a:spcPct val="90000"/>
              </a:lnSpc>
            </a:pPr>
            <a:r>
              <a:rPr lang="en-US" altLang="zh-CN" sz="3200" b="1" dirty="0" smtClean="0">
                <a:solidFill>
                  <a:srgbClr val="FFFF00"/>
                </a:solidFill>
                <a:ea typeface="宋体" charset="-122"/>
              </a:rPr>
              <a:t>WEBPORTAL</a:t>
            </a:r>
            <a:r>
              <a:rPr lang="en-US" altLang="zh-CN" sz="3200" dirty="0" smtClean="0">
                <a:ea typeface="宋体" charset="-122"/>
              </a:rPr>
              <a:t> </a:t>
            </a:r>
            <a:r>
              <a:rPr lang="en-US" altLang="zh-CN" sz="3200" dirty="0" smtClean="0">
                <a:ea typeface="宋体" charset="-122"/>
              </a:rPr>
              <a:t>is a big website having different type of information in one website </a:t>
            </a:r>
            <a:r>
              <a:rPr lang="en-US" altLang="zh-CN" sz="3200" dirty="0" err="1" smtClean="0">
                <a:ea typeface="宋体" charset="-122"/>
              </a:rPr>
              <a:t>eg</a:t>
            </a:r>
            <a:r>
              <a:rPr lang="en-US" altLang="zh-CN" sz="3200" dirty="0" smtClean="0">
                <a:ea typeface="宋体" charset="-122"/>
              </a:rPr>
              <a:t>: www.yahoo.com providing free email, information in each and every field including online shopping. Same is the case with medbeats.com which provide free email, medical information and AMU related information etc.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of Developing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35785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US" sz="3400" dirty="0" smtClean="0"/>
              <a:t>To provide information online.</a:t>
            </a:r>
          </a:p>
          <a:p>
            <a:pPr lvl="0" algn="just"/>
            <a:r>
              <a:rPr lang="en-US" sz="3400" dirty="0" smtClean="0"/>
              <a:t>To discourage use of paper and have eco-friendly communication.</a:t>
            </a:r>
          </a:p>
          <a:p>
            <a:pPr lvl="0" algn="just"/>
            <a:r>
              <a:rPr lang="en-US" sz="3400" dirty="0" smtClean="0"/>
              <a:t>To display information online for undergraduate and post-graduate students in forensic medicine department.</a:t>
            </a:r>
          </a:p>
          <a:p>
            <a:pPr lvl="0" algn="just"/>
            <a:r>
              <a:rPr lang="en-US" sz="3400" dirty="0" smtClean="0"/>
              <a:t>To develop an online museum concept so that the need of specimens is minimized.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of Developing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357850"/>
          </a:xfrm>
        </p:spPr>
        <p:txBody>
          <a:bodyPr>
            <a:normAutofit fontScale="92500"/>
          </a:bodyPr>
          <a:lstStyle/>
          <a:p>
            <a:pPr lvl="0" algn="just"/>
            <a:r>
              <a:rPr lang="en-US" sz="3400" dirty="0" smtClean="0"/>
              <a:t>To provide information </a:t>
            </a:r>
            <a:r>
              <a:rPr lang="en-US" sz="3400" dirty="0" err="1" smtClean="0"/>
              <a:t>onliSharing</a:t>
            </a:r>
            <a:r>
              <a:rPr lang="en-US" sz="3400" dirty="0" smtClean="0"/>
              <a:t> information via internet by providing to each other.</a:t>
            </a:r>
          </a:p>
          <a:p>
            <a:pPr lvl="0" algn="just"/>
            <a:r>
              <a:rPr lang="en-US" sz="3400" dirty="0" smtClean="0"/>
              <a:t>PowerPoint sharing .</a:t>
            </a:r>
          </a:p>
          <a:p>
            <a:pPr lvl="0" algn="just"/>
            <a:r>
              <a:rPr lang="en-US" sz="3400" dirty="0" smtClean="0"/>
              <a:t>Person can visit each other and can interact with each other.</a:t>
            </a:r>
          </a:p>
          <a:p>
            <a:pPr lvl="0" algn="just"/>
            <a:r>
              <a:rPr lang="en-US" sz="3400" dirty="0" smtClean="0"/>
              <a:t>One can just search for each other to have external examiners from nearby places.</a:t>
            </a:r>
          </a:p>
          <a:p>
            <a:pPr lvl="0" algn="just"/>
            <a:r>
              <a:rPr lang="en-US" sz="3400" dirty="0" smtClean="0"/>
              <a:t>To link all the website to Academy website.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Powerpoint</a:t>
            </a:r>
            <a:r>
              <a:rPr lang="en-US" dirty="0" smtClean="0"/>
              <a:t> sharing</a:t>
            </a:r>
          </a:p>
          <a:p>
            <a:r>
              <a:rPr lang="en-US" dirty="0" smtClean="0"/>
              <a:t>Lectures</a:t>
            </a:r>
          </a:p>
          <a:p>
            <a:r>
              <a:rPr lang="en-US" dirty="0" smtClean="0"/>
              <a:t>Photograph of Interest</a:t>
            </a:r>
          </a:p>
          <a:p>
            <a:r>
              <a:rPr lang="en-US" dirty="0" smtClean="0"/>
              <a:t>Online Forensic Museum</a:t>
            </a:r>
          </a:p>
          <a:p>
            <a:r>
              <a:rPr lang="en-US" dirty="0" smtClean="0"/>
              <a:t>Challenging cases to be displayed</a:t>
            </a:r>
          </a:p>
          <a:p>
            <a:r>
              <a:rPr lang="en-US" dirty="0" smtClean="0"/>
              <a:t>Crime Scene Photographs</a:t>
            </a:r>
          </a:p>
          <a:p>
            <a:r>
              <a:rPr lang="en-US" dirty="0" smtClean="0"/>
              <a:t>Online Videos of Post-mortem examination.</a:t>
            </a:r>
          </a:p>
          <a:p>
            <a:r>
              <a:rPr lang="en-US" dirty="0" smtClean="0"/>
              <a:t>Audio Lectures by eminent experts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Forensic Museum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www.forensicindia.com is the first </a:t>
            </a:r>
            <a:r>
              <a:rPr lang="en-US" dirty="0" err="1" smtClean="0"/>
              <a:t>indian</a:t>
            </a:r>
            <a:r>
              <a:rPr lang="en-US" dirty="0" smtClean="0"/>
              <a:t> website to develop online forensic museum.</a:t>
            </a:r>
          </a:p>
          <a:p>
            <a:r>
              <a:rPr lang="en-US" dirty="0" smtClean="0"/>
              <a:t>Interlinking of online museum is beneficial for students.</a:t>
            </a:r>
          </a:p>
          <a:p>
            <a:r>
              <a:rPr lang="en-US" dirty="0" smtClean="0"/>
              <a:t>Photographic presentation with small description is enough.</a:t>
            </a:r>
          </a:p>
          <a:p>
            <a:r>
              <a:rPr lang="en-US" dirty="0" smtClean="0"/>
              <a:t>Rarest of the rare photographs can be easily </a:t>
            </a:r>
            <a:r>
              <a:rPr lang="en-US" dirty="0" err="1" smtClean="0"/>
              <a:t>accesible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providing Online Training in Forensic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28868"/>
            <a:ext cx="7772400" cy="392669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www.dna.gov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www.nfstc.org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www.cftco.com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www.onlineforensictraining.com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71480"/>
            <a:ext cx="7772400" cy="578408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Sabri</a:t>
            </a:r>
            <a:r>
              <a:rPr lang="en-US" dirty="0" smtClean="0"/>
              <a:t> I.*</a:t>
            </a:r>
            <a:r>
              <a:rPr lang="en-US" baseline="30000" dirty="0" smtClean="0"/>
              <a:t>1</a:t>
            </a:r>
            <a:r>
              <a:rPr lang="en-US" dirty="0" smtClean="0"/>
              <a:t>, Kumar A.</a:t>
            </a:r>
            <a:r>
              <a:rPr lang="en-US" baseline="30000" dirty="0" smtClean="0"/>
              <a:t>2</a:t>
            </a:r>
            <a:r>
              <a:rPr lang="en-US" dirty="0" smtClean="0"/>
              <a:t>, Husain M.</a:t>
            </a:r>
            <a:r>
              <a:rPr lang="en-US" baseline="30000" dirty="0" smtClean="0"/>
              <a:t>3</a:t>
            </a:r>
            <a:r>
              <a:rPr lang="en-US" dirty="0" smtClean="0"/>
              <a:t>, </a:t>
            </a:r>
            <a:r>
              <a:rPr lang="en-US" dirty="0" err="1" smtClean="0"/>
              <a:t>Yadav</a:t>
            </a:r>
            <a:r>
              <a:rPr lang="en-US" dirty="0" smtClean="0"/>
              <a:t> M.</a:t>
            </a:r>
            <a:r>
              <a:rPr lang="en-US" baseline="30000" dirty="0" smtClean="0"/>
              <a:t>4</a:t>
            </a:r>
            <a:r>
              <a:rPr lang="en-US" dirty="0" smtClean="0"/>
              <a:t>, Das S.</a:t>
            </a:r>
            <a:r>
              <a:rPr lang="en-US" baseline="30000" dirty="0" smtClean="0"/>
              <a:t>5</a:t>
            </a:r>
            <a:r>
              <a:rPr lang="en-US" dirty="0" smtClean="0"/>
              <a:t>, </a:t>
            </a:r>
            <a:r>
              <a:rPr lang="en-US" dirty="0" err="1" smtClean="0"/>
              <a:t>Usmani</a:t>
            </a:r>
            <a:r>
              <a:rPr lang="en-US" dirty="0" smtClean="0"/>
              <a:t> J.A.</a:t>
            </a:r>
            <a:r>
              <a:rPr lang="en-US" baseline="30000" dirty="0" smtClean="0"/>
              <a:t>3</a:t>
            </a:r>
            <a:r>
              <a:rPr lang="en-US" dirty="0" smtClean="0"/>
              <a:t>, Gupta V.</a:t>
            </a:r>
            <a:r>
              <a:rPr lang="en-US" baseline="30000" dirty="0" smtClean="0"/>
              <a:t>5</a:t>
            </a:r>
            <a:r>
              <a:rPr lang="en-US" dirty="0" smtClean="0"/>
              <a:t>, </a:t>
            </a:r>
          </a:p>
          <a:p>
            <a:r>
              <a:rPr lang="en-US" dirty="0" smtClean="0"/>
              <a:t>*- Presenting Author</a:t>
            </a:r>
          </a:p>
          <a:p>
            <a:r>
              <a:rPr lang="en-US" dirty="0" smtClean="0"/>
              <a:t>1- Assistant Professor, Department of Forensic Medicine, Dr </a:t>
            </a:r>
            <a:r>
              <a:rPr lang="en-US" dirty="0" err="1" smtClean="0"/>
              <a:t>Rajendra</a:t>
            </a:r>
            <a:r>
              <a:rPr lang="en-US" dirty="0" smtClean="0"/>
              <a:t> Prasad Govt. Medical College, </a:t>
            </a:r>
            <a:r>
              <a:rPr lang="en-US" dirty="0" err="1" smtClean="0"/>
              <a:t>Tanda</a:t>
            </a:r>
            <a:r>
              <a:rPr lang="en-US" dirty="0" smtClean="0"/>
              <a:t>, </a:t>
            </a:r>
            <a:r>
              <a:rPr lang="en-US" dirty="0" err="1" smtClean="0"/>
              <a:t>Kangra</a:t>
            </a:r>
            <a:r>
              <a:rPr lang="en-US" dirty="0" smtClean="0"/>
              <a:t>, H.P.</a:t>
            </a:r>
          </a:p>
          <a:p>
            <a:r>
              <a:rPr lang="en-US" dirty="0" smtClean="0"/>
              <a:t>2-Joint Secretary, I.A.F.M. &amp; Asst. Prof., Forensic Medicine &amp; Toxicology, AIIMS, New Delhi</a:t>
            </a:r>
          </a:p>
          <a:p>
            <a:r>
              <a:rPr lang="en-US" dirty="0" smtClean="0"/>
              <a:t>3- Aligarh Muslim University, Aligarh.</a:t>
            </a:r>
          </a:p>
          <a:p>
            <a:r>
              <a:rPr lang="en-US" dirty="0" smtClean="0"/>
              <a:t>4- </a:t>
            </a:r>
            <a:r>
              <a:rPr lang="en-US" dirty="0" err="1" smtClean="0"/>
              <a:t>Muzaffarnagar</a:t>
            </a:r>
            <a:r>
              <a:rPr lang="en-US" dirty="0" smtClean="0"/>
              <a:t> Medical College, </a:t>
            </a:r>
            <a:r>
              <a:rPr lang="en-US" dirty="0" err="1" smtClean="0"/>
              <a:t>Muzaffarnagar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5- Himalayan Institute of Hospital Trust, </a:t>
            </a:r>
            <a:r>
              <a:rPr lang="en-US" dirty="0" err="1" smtClean="0"/>
              <a:t>Dehradun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develop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141138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n-US" dirty="0" smtClean="0"/>
              <a:t>One Computer with printer and internet facility installed on it.</a:t>
            </a:r>
          </a:p>
          <a:p>
            <a:pPr lvl="0" algn="just"/>
            <a:r>
              <a:rPr lang="en-US" dirty="0" smtClean="0"/>
              <a:t>One domain name to be registered by internet domain registrar.</a:t>
            </a:r>
          </a:p>
          <a:p>
            <a:pPr lvl="0" algn="just"/>
            <a:r>
              <a:rPr lang="en-US" dirty="0" err="1" smtClean="0"/>
              <a:t>Webspace</a:t>
            </a:r>
            <a:r>
              <a:rPr lang="en-US" dirty="0" smtClean="0"/>
              <a:t> to be booked from a reputed webhosting company.</a:t>
            </a:r>
          </a:p>
          <a:p>
            <a:pPr lvl="0" algn="just"/>
            <a:r>
              <a:rPr lang="en-US" dirty="0" smtClean="0"/>
              <a:t>A person/ resident/faculty member with specialized training in the field.</a:t>
            </a:r>
          </a:p>
          <a:p>
            <a:pPr lvl="0" algn="just"/>
            <a:r>
              <a:rPr lang="en-US" dirty="0" smtClean="0"/>
              <a:t>Webmaster to develop the website.</a:t>
            </a:r>
          </a:p>
          <a:p>
            <a:pPr lvl="0" algn="just"/>
            <a:r>
              <a:rPr lang="en-US" dirty="0" smtClean="0"/>
              <a:t>Knowledge of FTP &amp; Uploading.</a:t>
            </a:r>
          </a:p>
          <a:p>
            <a:pPr lvl="0" algn="just"/>
            <a:r>
              <a:rPr lang="en-US" dirty="0" smtClean="0"/>
              <a:t>Knowledge of Server level programming of Domain Control panel, Hosting Control panel.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Burden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 of Domain.</a:t>
            </a:r>
          </a:p>
          <a:p>
            <a:r>
              <a:rPr lang="en-US" dirty="0" smtClean="0"/>
              <a:t>Purchase of </a:t>
            </a:r>
            <a:r>
              <a:rPr lang="en-US" dirty="0" err="1" smtClean="0"/>
              <a:t>Webspace</a:t>
            </a:r>
            <a:endParaRPr lang="en-US" dirty="0" smtClean="0"/>
          </a:p>
          <a:p>
            <a:r>
              <a:rPr lang="en-US" dirty="0" err="1" smtClean="0"/>
              <a:t>Computer:Available</a:t>
            </a:r>
            <a:r>
              <a:rPr lang="en-US" dirty="0" smtClean="0"/>
              <a:t> in department</a:t>
            </a:r>
          </a:p>
          <a:p>
            <a:r>
              <a:rPr lang="en-US" dirty="0" smtClean="0"/>
              <a:t>Internet Connection: Available</a:t>
            </a:r>
          </a:p>
          <a:p>
            <a:r>
              <a:rPr lang="en-US" dirty="0" err="1" smtClean="0"/>
              <a:t>Webdeveloper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Domain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Domain Name is the name of website </a:t>
            </a:r>
            <a:r>
              <a:rPr lang="en-US" dirty="0" err="1" smtClean="0"/>
              <a:t>eg</a:t>
            </a:r>
            <a:r>
              <a:rPr lang="en-US" dirty="0" smtClean="0"/>
              <a:t>: forensicindia.com.</a:t>
            </a:r>
          </a:p>
          <a:p>
            <a:pPr algn="just"/>
            <a:r>
              <a:rPr lang="en-US" dirty="0" smtClean="0"/>
              <a:t> Domain Name is very similar to house number and name of person living in that house. </a:t>
            </a:r>
          </a:p>
          <a:p>
            <a:pPr algn="just"/>
            <a:r>
              <a:rPr lang="en-US" dirty="0" smtClean="0"/>
              <a:t>http://www.yahoo.com : this complete </a:t>
            </a:r>
            <a:r>
              <a:rPr lang="en-US" dirty="0" err="1" smtClean="0"/>
              <a:t>url</a:t>
            </a:r>
            <a:r>
              <a:rPr lang="en-US" dirty="0" smtClean="0"/>
              <a:t> [Uniform Resource Locator] of a website. </a:t>
            </a:r>
          </a:p>
          <a:p>
            <a:pPr algn="just"/>
            <a:r>
              <a:rPr lang="en-US" dirty="0" smtClean="0"/>
              <a:t>http [hypertext transfer protocol] </a:t>
            </a:r>
          </a:p>
          <a:p>
            <a:pPr algn="just"/>
            <a:r>
              <a:rPr lang="en-US" dirty="0" smtClean="0"/>
              <a:t>Yahoo.com is domain name, </a:t>
            </a:r>
          </a:p>
          <a:p>
            <a:pPr algn="just"/>
            <a:r>
              <a:rPr lang="en-US" dirty="0" smtClean="0"/>
              <a:t>.com is the domain extension and stands for commercial, </a:t>
            </a:r>
          </a:p>
          <a:p>
            <a:pPr algn="just"/>
            <a:r>
              <a:rPr lang="en-US" dirty="0" smtClean="0"/>
              <a:t>www is </a:t>
            </a:r>
            <a:r>
              <a:rPr lang="en-US" dirty="0" err="1" smtClean="0"/>
              <a:t>superdomain</a:t>
            </a:r>
            <a:r>
              <a:rPr lang="en-US" dirty="0" smtClean="0"/>
              <a:t> or </a:t>
            </a:r>
            <a:r>
              <a:rPr lang="en-US" dirty="0" err="1" smtClean="0"/>
              <a:t>subdomain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Cost Rs 500/year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Registration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godaddy.com, </a:t>
            </a:r>
          </a:p>
          <a:p>
            <a:r>
              <a:rPr lang="en-US" dirty="0" smtClean="0"/>
              <a:t>networksolutions.com,</a:t>
            </a:r>
          </a:p>
          <a:p>
            <a:r>
              <a:rPr lang="en-US" dirty="0" smtClean="0"/>
              <a:t> stargateinc.com,</a:t>
            </a:r>
          </a:p>
          <a:p>
            <a:r>
              <a:rPr lang="en-US" dirty="0" smtClean="0"/>
              <a:t> registrar.com, </a:t>
            </a:r>
          </a:p>
          <a:p>
            <a:r>
              <a:rPr lang="en-US" dirty="0" smtClean="0"/>
              <a:t>enom.com</a:t>
            </a:r>
          </a:p>
          <a:p>
            <a:r>
              <a:rPr lang="en-US" dirty="0" smtClean="0"/>
              <a:t>Economicalhost.com</a:t>
            </a:r>
          </a:p>
          <a:p>
            <a:r>
              <a:rPr lang="en-US" dirty="0" smtClean="0"/>
              <a:t>Fatcow.com</a:t>
            </a:r>
          </a:p>
          <a:p>
            <a:r>
              <a:rPr lang="en-US" dirty="0" smtClean="0"/>
              <a:t>Squarebrothers.com</a:t>
            </a:r>
          </a:p>
          <a:p>
            <a:r>
              <a:rPr lang="en-US" smtClean="0"/>
              <a:t>Cleverdot.com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Domain Registrar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www.co.cc</a:t>
            </a:r>
          </a:p>
          <a:p>
            <a:r>
              <a:rPr lang="en-US" b="1" dirty="0" smtClean="0"/>
              <a:t>www.freedomain.co.nr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Server Space is required to host/ load a website. The space is to provided by webhost companies after payment of the hosting fee. Server is not your </a:t>
            </a:r>
            <a:r>
              <a:rPr lang="en-US" dirty="0" err="1" smtClean="0"/>
              <a:t>property.It</a:t>
            </a:r>
            <a:r>
              <a:rPr lang="en-US" dirty="0" smtClean="0"/>
              <a:t> is allotted to you for one year which is to be renewed each year or you can register it for more than one year. Server Space is a kind of Rented house on Internet.</a:t>
            </a:r>
          </a:p>
          <a:p>
            <a:pPr algn="just"/>
            <a:r>
              <a:rPr lang="en-US" dirty="0" smtClean="0"/>
              <a:t>Cost starting Rs 1000/year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Websites providing Hosting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492682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www.fatcow.com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www.squarebrothrs.com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www.greengeeks.com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www.hostgator.com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www.economicalhost.com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www.pluginspace.org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www.godaddy.com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www.hostvoice.com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www.manashosting.com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www.speedhost.in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Websites Providing free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www.000webhost.com</a:t>
            </a:r>
          </a:p>
          <a:p>
            <a:r>
              <a:rPr lang="en-US" dirty="0" smtClean="0"/>
              <a:t>www.freewebhostingarea.com</a:t>
            </a:r>
          </a:p>
          <a:p>
            <a:r>
              <a:rPr lang="en-US" dirty="0" smtClean="0"/>
              <a:t>www.bravenet.com</a:t>
            </a:r>
          </a:p>
          <a:p>
            <a:r>
              <a:rPr lang="en-US" dirty="0" smtClean="0"/>
              <a:t>www.awardspace.com</a:t>
            </a:r>
          </a:p>
          <a:p>
            <a:r>
              <a:rPr lang="en-US" dirty="0" smtClean="0"/>
              <a:t>www.doteasy.com</a:t>
            </a:r>
          </a:p>
          <a:p>
            <a:r>
              <a:rPr lang="en-US" dirty="0" smtClean="0"/>
              <a:t>www.webs.com</a:t>
            </a:r>
          </a:p>
          <a:p>
            <a:r>
              <a:rPr lang="en-US" dirty="0" smtClean="0"/>
              <a:t>www.minster.net</a:t>
            </a:r>
          </a:p>
          <a:p>
            <a:r>
              <a:rPr lang="en-US" dirty="0" smtClean="0"/>
              <a:t>www.110mb.com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 </a:t>
            </a:r>
            <a:r>
              <a:rPr lang="en-US" dirty="0" err="1" smtClean="0"/>
              <a:t>Necesseties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</a:t>
            </a:r>
          </a:p>
          <a:p>
            <a:r>
              <a:rPr lang="en-US" dirty="0" smtClean="0"/>
              <a:t>Internet Connection: BSNL Broadband</a:t>
            </a:r>
          </a:p>
          <a:p>
            <a:r>
              <a:rPr lang="en-US" dirty="0" smtClean="0"/>
              <a:t>Trained Person: May be PG Student/Faculty.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274390"/>
          </a:xfrm>
        </p:spPr>
        <p:txBody>
          <a:bodyPr/>
          <a:lstStyle/>
          <a:p>
            <a:pPr algn="ctr"/>
            <a:r>
              <a:rPr lang="en-US" sz="9600" b="1" dirty="0" smtClean="0">
                <a:solidFill>
                  <a:srgbClr val="FFFF00"/>
                </a:solidFill>
              </a:rPr>
              <a:t>DEVELOPING  AND MAINTAININGWEBSITE</a:t>
            </a:r>
            <a:endParaRPr lang="en-US" sz="9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</a:p>
          <a:p>
            <a:r>
              <a:rPr lang="en-US" dirty="0" smtClean="0"/>
              <a:t>Online Education System</a:t>
            </a:r>
          </a:p>
          <a:p>
            <a:r>
              <a:rPr lang="en-US" dirty="0" smtClean="0"/>
              <a:t>Website</a:t>
            </a:r>
          </a:p>
          <a:p>
            <a:r>
              <a:rPr lang="en-US" dirty="0" smtClean="0"/>
              <a:t>Webpage</a:t>
            </a:r>
          </a:p>
          <a:p>
            <a:r>
              <a:rPr lang="en-US" dirty="0" smtClean="0"/>
              <a:t>Search Engines.</a:t>
            </a:r>
          </a:p>
          <a:p>
            <a:r>
              <a:rPr lang="en-US" dirty="0" smtClean="0"/>
              <a:t>Financial Burden.</a:t>
            </a:r>
          </a:p>
          <a:p>
            <a:r>
              <a:rPr lang="en-US" dirty="0" smtClean="0"/>
              <a:t>Domain Name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Website: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Languages to design website</a:t>
            </a:r>
          </a:p>
          <a:p>
            <a:r>
              <a:rPr lang="en-US" dirty="0" err="1" smtClean="0"/>
              <a:t>HyperText</a:t>
            </a:r>
            <a:r>
              <a:rPr lang="en-US" dirty="0" smtClean="0"/>
              <a:t> Markup Language [HTML] [Most easy and Common]</a:t>
            </a:r>
          </a:p>
          <a:p>
            <a:r>
              <a:rPr lang="fr-LU" dirty="0" smtClean="0"/>
              <a:t>PHP</a:t>
            </a:r>
            <a:endParaRPr lang="en-US" dirty="0" smtClean="0"/>
          </a:p>
          <a:p>
            <a:r>
              <a:rPr lang="fr-LU" dirty="0" smtClean="0"/>
              <a:t>ASP [Active Server Pages]</a:t>
            </a:r>
            <a:endParaRPr lang="en-US" dirty="0" smtClean="0"/>
          </a:p>
          <a:p>
            <a:r>
              <a:rPr lang="en-US" dirty="0" smtClean="0"/>
              <a:t>JAVA</a:t>
            </a:r>
          </a:p>
          <a:p>
            <a:r>
              <a:rPr lang="en-US" dirty="0" smtClean="0"/>
              <a:t>FLASH</a:t>
            </a:r>
          </a:p>
          <a:p>
            <a:r>
              <a:rPr lang="en-US" dirty="0" smtClean="0"/>
              <a:t>CFM</a:t>
            </a:r>
          </a:p>
          <a:p>
            <a:r>
              <a:rPr lang="en-US" dirty="0" smtClean="0"/>
              <a:t>PERL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Designing </a:t>
            </a:r>
            <a:r>
              <a:rPr lang="en-US" dirty="0" err="1" smtClean="0"/>
              <a:t>Programmes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</a:t>
            </a:r>
            <a:r>
              <a:rPr lang="en-US" dirty="0" err="1" smtClean="0"/>
              <a:t>Frontpage</a:t>
            </a:r>
            <a:endParaRPr lang="en-US" dirty="0" smtClean="0"/>
          </a:p>
          <a:p>
            <a:r>
              <a:rPr lang="en-US" dirty="0" smtClean="0"/>
              <a:t>Dreamweaver</a:t>
            </a:r>
          </a:p>
          <a:p>
            <a:r>
              <a:rPr lang="en-US" dirty="0" smtClean="0"/>
              <a:t>JAVA</a:t>
            </a:r>
          </a:p>
          <a:p>
            <a:r>
              <a:rPr lang="en-US" dirty="0" smtClean="0"/>
              <a:t>Macromedia Flash</a:t>
            </a:r>
          </a:p>
          <a:p>
            <a:r>
              <a:rPr lang="en-US" dirty="0" smtClean="0"/>
              <a:t>PHP</a:t>
            </a:r>
          </a:p>
          <a:p>
            <a:r>
              <a:rPr lang="en-US" dirty="0" smtClean="0"/>
              <a:t>DHTML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in </a:t>
            </a:r>
            <a:r>
              <a:rPr lang="en-US" dirty="0" err="1" smtClean="0"/>
              <a:t>Frontpage</a:t>
            </a:r>
            <a:r>
              <a:rPr lang="en-US" dirty="0" smtClean="0"/>
              <a:t>[easy]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endParaRPr lang="en-US" dirty="0" smtClean="0"/>
          </a:p>
          <a:p>
            <a:r>
              <a:rPr lang="en-US" dirty="0" smtClean="0"/>
              <a:t>Three pages in one</a:t>
            </a:r>
          </a:p>
          <a:p>
            <a:pPr lvl="1"/>
            <a:r>
              <a:rPr lang="en-US" dirty="0" smtClean="0"/>
              <a:t>Normal</a:t>
            </a:r>
          </a:p>
          <a:p>
            <a:pPr lvl="1"/>
            <a:r>
              <a:rPr lang="en-US" dirty="0" smtClean="0"/>
              <a:t>HTML</a:t>
            </a:r>
          </a:p>
          <a:p>
            <a:pPr lvl="1"/>
            <a:r>
              <a:rPr lang="en-US" dirty="0" err="1" smtClean="0"/>
              <a:t>Preveiw</a:t>
            </a:r>
            <a:endParaRPr lang="en-US" dirty="0" smtClean="0"/>
          </a:p>
          <a:p>
            <a:r>
              <a:rPr lang="en-US" dirty="0" smtClean="0"/>
              <a:t>Type your information in normal page</a:t>
            </a:r>
          </a:p>
          <a:p>
            <a:r>
              <a:rPr lang="en-US" dirty="0" smtClean="0"/>
              <a:t>HTML will automatically generated</a:t>
            </a:r>
          </a:p>
          <a:p>
            <a:r>
              <a:rPr lang="en-US" dirty="0" smtClean="0"/>
              <a:t>Preview page show website</a:t>
            </a:r>
          </a:p>
          <a:p>
            <a:r>
              <a:rPr lang="en-US" dirty="0" smtClean="0"/>
              <a:t>Save File in .</a:t>
            </a:r>
            <a:r>
              <a:rPr lang="en-US" dirty="0" err="1" smtClean="0"/>
              <a:t>htm</a:t>
            </a:r>
            <a:r>
              <a:rPr lang="en-US" dirty="0" smtClean="0"/>
              <a:t> format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Creating Webpage.</a:t>
            </a:r>
          </a:p>
          <a:p>
            <a:r>
              <a:rPr lang="en-US" dirty="0" smtClean="0"/>
              <a:t>Creating Hyperlink.</a:t>
            </a:r>
          </a:p>
          <a:p>
            <a:r>
              <a:rPr lang="en-US" dirty="0" smtClean="0"/>
              <a:t>Creating Marquee.</a:t>
            </a:r>
          </a:p>
          <a:p>
            <a:r>
              <a:rPr lang="en-US" dirty="0" err="1" smtClean="0"/>
              <a:t>Hoverbuttons</a:t>
            </a:r>
            <a:endParaRPr lang="en-US" dirty="0" smtClean="0"/>
          </a:p>
          <a:p>
            <a:r>
              <a:rPr lang="en-US" dirty="0" smtClean="0"/>
              <a:t>Inserting Table.</a:t>
            </a:r>
          </a:p>
          <a:p>
            <a:r>
              <a:rPr lang="en-US" dirty="0" smtClean="0"/>
              <a:t>Seeing Links.</a:t>
            </a:r>
          </a:p>
          <a:p>
            <a:r>
              <a:rPr lang="en-US" dirty="0" smtClean="0"/>
              <a:t>Viewing in Browser.</a:t>
            </a:r>
          </a:p>
          <a:p>
            <a:r>
              <a:rPr lang="en-US" dirty="0" smtClean="0"/>
              <a:t>Inserting Picture.</a:t>
            </a:r>
          </a:p>
          <a:p>
            <a:r>
              <a:rPr lang="en-US" dirty="0" smtClean="0"/>
              <a:t>Inserting Script</a:t>
            </a:r>
          </a:p>
          <a:p>
            <a:r>
              <a:rPr lang="en-US" dirty="0" smtClean="0"/>
              <a:t>View Source Code.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Hyperlink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endParaRPr lang="en-US" dirty="0" smtClean="0"/>
          </a:p>
          <a:p>
            <a:r>
              <a:rPr lang="en-US" dirty="0" smtClean="0"/>
              <a:t>Create new page </a:t>
            </a:r>
          </a:p>
          <a:p>
            <a:r>
              <a:rPr lang="en-US" dirty="0" smtClean="0"/>
              <a:t>Type any text in normal page</a:t>
            </a:r>
          </a:p>
          <a:p>
            <a:r>
              <a:rPr lang="en-US" dirty="0" smtClean="0"/>
              <a:t>Select the text</a:t>
            </a:r>
          </a:p>
          <a:p>
            <a:r>
              <a:rPr lang="en-US" dirty="0" smtClean="0"/>
              <a:t>Right click </a:t>
            </a:r>
          </a:p>
          <a:p>
            <a:r>
              <a:rPr lang="en-US" dirty="0" smtClean="0"/>
              <a:t>Select hyperlink </a:t>
            </a:r>
          </a:p>
          <a:p>
            <a:r>
              <a:rPr lang="en-US" dirty="0" smtClean="0"/>
              <a:t>Select the page to be hyperlinked</a:t>
            </a:r>
          </a:p>
          <a:p>
            <a:r>
              <a:rPr lang="en-US" dirty="0" smtClean="0"/>
              <a:t>SAVE CHANGES</a:t>
            </a:r>
          </a:p>
          <a:p>
            <a:r>
              <a:rPr lang="en-US" dirty="0" smtClean="0"/>
              <a:t>That’s all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Marquee or Moving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Open any page or create new page</a:t>
            </a:r>
          </a:p>
          <a:p>
            <a:r>
              <a:rPr lang="en-US" dirty="0" smtClean="0"/>
              <a:t>Open </a:t>
            </a:r>
            <a:r>
              <a:rPr lang="en-US" dirty="0" err="1" smtClean="0"/>
              <a:t>webcomponents</a:t>
            </a:r>
            <a:r>
              <a:rPr lang="en-US" dirty="0" smtClean="0"/>
              <a:t>  in INSERT of task bar</a:t>
            </a:r>
          </a:p>
          <a:p>
            <a:r>
              <a:rPr lang="en-US" dirty="0" smtClean="0"/>
              <a:t>Insert marquee</a:t>
            </a:r>
          </a:p>
          <a:p>
            <a:r>
              <a:rPr lang="en-US" dirty="0" smtClean="0"/>
              <a:t>Add text which you want to display in moving text.</a:t>
            </a:r>
          </a:p>
          <a:p>
            <a:r>
              <a:rPr lang="en-US" dirty="0" smtClean="0"/>
              <a:t>Click on OK</a:t>
            </a:r>
          </a:p>
          <a:p>
            <a:r>
              <a:rPr lang="en-US" dirty="0" smtClean="0"/>
              <a:t>Save the change</a:t>
            </a:r>
          </a:p>
          <a:p>
            <a:r>
              <a:rPr lang="en-US" dirty="0" smtClean="0"/>
              <a:t>You can edit speed/color etc later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</a:t>
            </a:r>
            <a:r>
              <a:rPr lang="en-US" dirty="0" err="1" smtClean="0"/>
              <a:t>Hoverbuttons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Open any page or create new page</a:t>
            </a:r>
          </a:p>
          <a:p>
            <a:r>
              <a:rPr lang="en-US" dirty="0" smtClean="0"/>
              <a:t>Open </a:t>
            </a:r>
            <a:r>
              <a:rPr lang="en-US" dirty="0" err="1" smtClean="0"/>
              <a:t>webcomponents</a:t>
            </a:r>
            <a:r>
              <a:rPr lang="en-US" dirty="0" smtClean="0"/>
              <a:t>  in INSERT of task bar</a:t>
            </a:r>
          </a:p>
          <a:p>
            <a:r>
              <a:rPr lang="en-US" dirty="0" smtClean="0"/>
              <a:t>Insert </a:t>
            </a:r>
            <a:r>
              <a:rPr lang="en-US" dirty="0" err="1" smtClean="0"/>
              <a:t>Hoverbuttons</a:t>
            </a:r>
            <a:endParaRPr lang="en-US" dirty="0" smtClean="0"/>
          </a:p>
          <a:p>
            <a:r>
              <a:rPr lang="en-US" dirty="0" smtClean="0"/>
              <a:t>Add text which you want to display.</a:t>
            </a:r>
          </a:p>
          <a:p>
            <a:r>
              <a:rPr lang="en-US" dirty="0" smtClean="0"/>
              <a:t>Click on OK</a:t>
            </a:r>
          </a:p>
          <a:p>
            <a:r>
              <a:rPr lang="en-US" dirty="0" smtClean="0"/>
              <a:t>Save the change</a:t>
            </a:r>
          </a:p>
          <a:p>
            <a:r>
              <a:rPr lang="en-US" dirty="0" smtClean="0"/>
              <a:t>You can edit border/color etc later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Open any page or create new page</a:t>
            </a:r>
          </a:p>
          <a:p>
            <a:r>
              <a:rPr lang="en-US" dirty="0" smtClean="0"/>
              <a:t>Open INSERT on task bar</a:t>
            </a:r>
          </a:p>
          <a:p>
            <a:r>
              <a:rPr lang="en-US" dirty="0" smtClean="0"/>
              <a:t>Insert Table</a:t>
            </a:r>
          </a:p>
          <a:p>
            <a:r>
              <a:rPr lang="en-US" dirty="0" smtClean="0"/>
              <a:t>Add text which you want to display.</a:t>
            </a:r>
          </a:p>
          <a:p>
            <a:r>
              <a:rPr lang="en-US" dirty="0" smtClean="0"/>
              <a:t>Click on OK</a:t>
            </a:r>
          </a:p>
          <a:p>
            <a:r>
              <a:rPr lang="en-US" dirty="0" smtClean="0"/>
              <a:t>Save the change</a:t>
            </a:r>
          </a:p>
          <a:p>
            <a:r>
              <a:rPr lang="en-US" dirty="0" smtClean="0"/>
              <a:t>You can edit border/color etc later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Picture in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Open any page or create new page</a:t>
            </a:r>
          </a:p>
          <a:p>
            <a:r>
              <a:rPr lang="en-US" dirty="0" smtClean="0"/>
              <a:t>Open INSERT on task bar</a:t>
            </a:r>
          </a:p>
          <a:p>
            <a:r>
              <a:rPr lang="en-US" dirty="0" smtClean="0"/>
              <a:t>Insert Picture from file/web</a:t>
            </a:r>
          </a:p>
          <a:p>
            <a:r>
              <a:rPr lang="en-US" dirty="0" smtClean="0"/>
              <a:t>Click on OK</a:t>
            </a:r>
          </a:p>
          <a:p>
            <a:r>
              <a:rPr lang="en-US" dirty="0" smtClean="0"/>
              <a:t>Save the change</a:t>
            </a:r>
          </a:p>
          <a:p>
            <a:r>
              <a:rPr lang="en-US" dirty="0" smtClean="0"/>
              <a:t>You can edit border/color etc later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Script[not for beginners]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open the html page</a:t>
            </a:r>
          </a:p>
          <a:p>
            <a:r>
              <a:rPr lang="en-US" dirty="0" smtClean="0"/>
              <a:t>Add &lt;html&gt;</a:t>
            </a:r>
          </a:p>
          <a:p>
            <a:r>
              <a:rPr lang="en-US" dirty="0" smtClean="0"/>
              <a:t>Paste your script</a:t>
            </a:r>
          </a:p>
          <a:p>
            <a:r>
              <a:rPr lang="en-US" dirty="0" smtClean="0"/>
              <a:t>Add &lt;/html&gt;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14422"/>
            <a:ext cx="7972452" cy="5141138"/>
          </a:xfrm>
        </p:spPr>
        <p:txBody>
          <a:bodyPr>
            <a:normAutofit fontScale="85000" lnSpcReduction="10000"/>
          </a:bodyPr>
          <a:lstStyle/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dirty="0" smtClean="0">
                <a:ea typeface="宋体" charset="-122"/>
              </a:rPr>
              <a:t>The </a:t>
            </a:r>
            <a:r>
              <a:rPr lang="en-US" altLang="zh-CN" sz="3200" dirty="0" smtClean="0">
                <a:ea typeface="宋体" charset="-122"/>
              </a:rPr>
              <a:t>word Internet is an abbreviation of 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dirty="0" smtClean="0">
                <a:ea typeface="宋体" charset="-122"/>
              </a:rPr>
              <a:t>INTERNATIONAL </a:t>
            </a:r>
            <a:r>
              <a:rPr lang="en-US" altLang="zh-CN" sz="3200" dirty="0" smtClean="0">
                <a:ea typeface="宋体" charset="-122"/>
              </a:rPr>
              <a:t>NETWORK</a:t>
            </a:r>
            <a:r>
              <a:rPr lang="en-US" altLang="zh-CN" sz="3200" dirty="0" smtClean="0">
                <a:ea typeface="宋体" charset="-122"/>
              </a:rPr>
              <a:t>, an </a:t>
            </a:r>
            <a:r>
              <a:rPr lang="en-US" altLang="zh-CN" sz="3200" b="1" dirty="0" err="1" smtClean="0">
                <a:ea typeface="宋体" charset="-122"/>
              </a:rPr>
              <a:t>INTER</a:t>
            </a:r>
            <a:r>
              <a:rPr lang="en-US" altLang="zh-CN" sz="3200" dirty="0" err="1" smtClean="0">
                <a:ea typeface="宋体" charset="-122"/>
              </a:rPr>
              <a:t>national</a:t>
            </a:r>
            <a:r>
              <a:rPr lang="en-US" altLang="zh-CN" sz="3200" dirty="0" smtClean="0">
                <a:ea typeface="宋体" charset="-122"/>
              </a:rPr>
              <a:t> 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b="1" dirty="0" err="1" smtClean="0">
                <a:ea typeface="宋体" charset="-122"/>
              </a:rPr>
              <a:t>NET</a:t>
            </a:r>
            <a:r>
              <a:rPr lang="en-US" altLang="zh-CN" sz="3200" dirty="0" err="1" smtClean="0">
                <a:ea typeface="宋体" charset="-122"/>
              </a:rPr>
              <a:t>work</a:t>
            </a:r>
            <a:r>
              <a:rPr lang="en-US" altLang="zh-CN" sz="3200" dirty="0" smtClean="0">
                <a:ea typeface="宋体" charset="-122"/>
              </a:rPr>
              <a:t> of computers spread throughout the globe. 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dirty="0" smtClean="0">
                <a:ea typeface="宋体" charset="-122"/>
              </a:rPr>
              <a:t>The basic idea of internet is to connect all these 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dirty="0" smtClean="0">
                <a:ea typeface="宋体" charset="-122"/>
              </a:rPr>
              <a:t>computers with each other by connection network 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dirty="0" smtClean="0">
                <a:ea typeface="宋体" charset="-122"/>
              </a:rPr>
              <a:t>[dial-up connection, </a:t>
            </a:r>
            <a:r>
              <a:rPr lang="en-US" altLang="zh-CN" sz="3200" dirty="0" smtClean="0">
                <a:ea typeface="宋体" charset="-122"/>
              </a:rPr>
              <a:t> LAN, WAN</a:t>
            </a:r>
            <a:r>
              <a:rPr lang="en-US" altLang="zh-CN" sz="3200" dirty="0" smtClean="0">
                <a:ea typeface="宋体" charset="-122"/>
              </a:rPr>
              <a:t>, Wireless </a:t>
            </a:r>
            <a:r>
              <a:rPr lang="en-US" altLang="zh-CN" sz="3200" dirty="0" smtClean="0">
                <a:ea typeface="宋体" charset="-122"/>
              </a:rPr>
              <a:t>network </a:t>
            </a:r>
            <a:r>
              <a:rPr lang="en-US" altLang="zh-CN" sz="3200" dirty="0" smtClean="0">
                <a:ea typeface="宋体" charset="-122"/>
              </a:rPr>
              <a:t>etc] </a:t>
            </a:r>
          </a:p>
          <a:p>
            <a:pPr marL="533400" indent="-533400" algn="just">
              <a:lnSpc>
                <a:spcPct val="90000"/>
              </a:lnSpc>
              <a:buNone/>
            </a:pPr>
            <a:endParaRPr lang="en-US" altLang="zh-CN" sz="3200" dirty="0" smtClean="0">
              <a:ea typeface="宋体" charset="-122"/>
            </a:endParaRP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en-US" altLang="zh-CN" sz="3200" b="1" dirty="0" smtClean="0">
                <a:ea typeface="宋体" charset="-122"/>
              </a:rPr>
              <a:t>Intranet: </a:t>
            </a:r>
            <a:r>
              <a:rPr lang="en-US" sz="3600" dirty="0" smtClean="0"/>
              <a:t>An </a:t>
            </a:r>
            <a:r>
              <a:rPr lang="en-US" sz="3600" dirty="0" smtClean="0"/>
              <a:t>intranet is an internal, secured business </a:t>
            </a:r>
            <a:r>
              <a:rPr lang="en-US" sz="3600" dirty="0" smtClean="0"/>
              <a:t>environment</a:t>
            </a:r>
            <a:r>
              <a:rPr lang="en-US" sz="3600" dirty="0" smtClean="0"/>
              <a:t>, which uses HTML and TCIP protocols </a:t>
            </a:r>
            <a:r>
              <a:rPr lang="en-US" sz="3600" dirty="0" smtClean="0"/>
              <a:t>like </a:t>
            </a:r>
            <a:r>
              <a:rPr lang="en-US" sz="3600" dirty="0" smtClean="0"/>
              <a:t>the Internet, but operates on a LAN (local area </a:t>
            </a:r>
            <a:r>
              <a:rPr lang="en-US" sz="3600" dirty="0" smtClean="0"/>
              <a:t>network</a:t>
            </a:r>
            <a:r>
              <a:rPr lang="en-US" sz="3600" dirty="0" smtClean="0"/>
              <a:t>).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Source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right click on any webpage</a:t>
            </a:r>
          </a:p>
          <a:p>
            <a:r>
              <a:rPr lang="en-US" dirty="0" smtClean="0"/>
              <a:t>Click on view source code</a:t>
            </a:r>
          </a:p>
          <a:p>
            <a:r>
              <a:rPr lang="en-US" dirty="0" smtClean="0"/>
              <a:t>That’s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Seeing Links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endParaRPr lang="en-US" dirty="0" smtClean="0"/>
          </a:p>
          <a:p>
            <a:r>
              <a:rPr lang="en-US" dirty="0" smtClean="0"/>
              <a:t>Open the page whose links you want to see.</a:t>
            </a:r>
          </a:p>
          <a:p>
            <a:r>
              <a:rPr lang="en-US" dirty="0" smtClean="0"/>
              <a:t>Just click on hyperlink given on left side of page.</a:t>
            </a:r>
          </a:p>
          <a:p>
            <a:r>
              <a:rPr lang="en-US" dirty="0" smtClean="0"/>
              <a:t>It will show the link pattern</a:t>
            </a:r>
          </a:p>
          <a:p>
            <a:r>
              <a:rPr lang="en-US" dirty="0" smtClean="0"/>
              <a:t>Click on normal after visualization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Seeing your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Microsoft </a:t>
            </a:r>
            <a:r>
              <a:rPr lang="en-US" dirty="0" err="1" smtClean="0"/>
              <a:t>Frontpage</a:t>
            </a:r>
            <a:endParaRPr lang="en-US" dirty="0" smtClean="0"/>
          </a:p>
          <a:p>
            <a:r>
              <a:rPr lang="en-US" dirty="0" smtClean="0"/>
              <a:t>Click  on file</a:t>
            </a:r>
          </a:p>
          <a:p>
            <a:r>
              <a:rPr lang="en-US" dirty="0" smtClean="0"/>
              <a:t>Click on preview in browser</a:t>
            </a:r>
          </a:p>
          <a:p>
            <a:r>
              <a:rPr lang="en-US" dirty="0" smtClean="0"/>
              <a:t>You will be able to see your developed page in you default browse or how it appear on web.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 template is a pre-designed webpage that only lacks content and photos. Web templates reduce or eliminate the need for a professional webpage designer.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providing free templates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freewebtemplates.com</a:t>
            </a:r>
          </a:p>
          <a:p>
            <a:pPr lvl="0"/>
            <a:r>
              <a:rPr lang="en-US" dirty="0" smtClean="0"/>
              <a:t>freesitetemplates.com </a:t>
            </a:r>
          </a:p>
          <a:p>
            <a:pPr lvl="0"/>
            <a:r>
              <a:rPr lang="en-US" dirty="0" smtClean="0"/>
              <a:t>templatesbox.com </a:t>
            </a:r>
          </a:p>
          <a:p>
            <a:pPr lvl="0"/>
            <a:r>
              <a:rPr lang="en-US" dirty="0" smtClean="0"/>
              <a:t>freelayouts.com </a:t>
            </a:r>
          </a:p>
          <a:p>
            <a:pPr lvl="0"/>
            <a:r>
              <a:rPr lang="en-US" dirty="0" smtClean="0"/>
              <a:t>websitestemplates.com</a:t>
            </a:r>
          </a:p>
          <a:p>
            <a:pPr lvl="0"/>
            <a:r>
              <a:rPr lang="en-US" dirty="0" smtClean="0"/>
              <a:t>Websitetools.com</a:t>
            </a:r>
          </a:p>
          <a:p>
            <a:pPr lvl="0"/>
            <a:r>
              <a:rPr lang="en-US" dirty="0" smtClean="0"/>
              <a:t>www.steves-templates.com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website from predesigned themes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On the </a:t>
            </a:r>
            <a:r>
              <a:rPr lang="en-US" b="1" dirty="0" smtClean="0"/>
              <a:t>File</a:t>
            </a:r>
            <a:r>
              <a:rPr lang="en-US" dirty="0" smtClean="0"/>
              <a:t> menu, point to </a:t>
            </a:r>
            <a:r>
              <a:rPr lang="en-US" b="1" dirty="0" smtClean="0"/>
              <a:t>New</a:t>
            </a:r>
            <a:r>
              <a:rPr lang="en-US" dirty="0" smtClean="0"/>
              <a:t>, and then click </a:t>
            </a:r>
            <a:r>
              <a:rPr lang="en-US" b="1" dirty="0" smtClean="0"/>
              <a:t>Page or Web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Click on format</a:t>
            </a:r>
          </a:p>
          <a:p>
            <a:pPr lvl="0"/>
            <a:r>
              <a:rPr lang="en-US" dirty="0" smtClean="0"/>
              <a:t>Click on Theme</a:t>
            </a:r>
          </a:p>
          <a:p>
            <a:pPr lvl="0"/>
            <a:r>
              <a:rPr lang="en-US" dirty="0" smtClean="0"/>
              <a:t>Select the theme of </a:t>
            </a:r>
            <a:r>
              <a:rPr lang="en-US" dirty="0" err="1" smtClean="0"/>
              <a:t>yourchoice</a:t>
            </a:r>
            <a:endParaRPr lang="en-US" dirty="0" smtClean="0"/>
          </a:p>
          <a:p>
            <a:pPr lvl="0"/>
            <a:r>
              <a:rPr lang="en-US" dirty="0" smtClean="0"/>
              <a:t>Click on OK</a:t>
            </a:r>
          </a:p>
          <a:p>
            <a:r>
              <a:rPr lang="en-US" dirty="0" smtClean="0"/>
              <a:t>Microsoft FrontPage opens a new page based on the template.</a:t>
            </a:r>
          </a:p>
          <a:p>
            <a:r>
              <a:rPr lang="en-US" dirty="0" smtClean="0"/>
              <a:t>You can change color etc later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Websites providing free </a:t>
            </a:r>
            <a:r>
              <a:rPr lang="en-US" dirty="0" err="1" smtClean="0"/>
              <a:t>webtools</a:t>
            </a:r>
            <a:r>
              <a:rPr lang="en-US" dirty="0" smtClean="0"/>
              <a:t> &amp;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www.homepagetool.com</a:t>
            </a:r>
          </a:p>
          <a:p>
            <a:r>
              <a:rPr lang="en-US" dirty="0" smtClean="0"/>
              <a:t>www.dynamicdrive.com</a:t>
            </a:r>
          </a:p>
          <a:p>
            <a:r>
              <a:rPr lang="en-US" dirty="0" smtClean="0"/>
              <a:t>www.bravenet.com</a:t>
            </a:r>
          </a:p>
          <a:p>
            <a:r>
              <a:rPr lang="en-US" dirty="0" smtClean="0"/>
              <a:t>www.hotscripts.com</a:t>
            </a:r>
          </a:p>
          <a:p>
            <a:r>
              <a:rPr lang="en-US" dirty="0" smtClean="0"/>
              <a:t>www.webweacer.nu</a:t>
            </a:r>
          </a:p>
          <a:p>
            <a:r>
              <a:rPr lang="en-US" dirty="0" smtClean="0"/>
              <a:t>www.websitegoodies.com</a:t>
            </a:r>
          </a:p>
          <a:p>
            <a:r>
              <a:rPr lang="en-US" dirty="0" smtClean="0"/>
              <a:t>www.freebyte.com</a:t>
            </a:r>
          </a:p>
          <a:p>
            <a:r>
              <a:rPr lang="en-US" dirty="0" smtClean="0"/>
              <a:t>www.1000websitetools.com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level programming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3200" dirty="0" smtClean="0"/>
              <a:t>Domain Control Panel</a:t>
            </a:r>
            <a:endParaRPr lang="en-US" sz="2800" dirty="0" smtClean="0"/>
          </a:p>
          <a:p>
            <a:pPr lvl="1"/>
            <a:r>
              <a:rPr lang="en-US" sz="2800" dirty="0" err="1" smtClean="0"/>
              <a:t>Nameserver</a:t>
            </a:r>
            <a:r>
              <a:rPr lang="en-US" sz="2800" dirty="0" smtClean="0"/>
              <a:t> Setting</a:t>
            </a:r>
            <a:endParaRPr lang="en-US" sz="2400" dirty="0" smtClean="0"/>
          </a:p>
          <a:p>
            <a:pPr lvl="1"/>
            <a:r>
              <a:rPr lang="en-US" sz="2800" dirty="0" smtClean="0"/>
              <a:t>DNS Setting</a:t>
            </a:r>
            <a:endParaRPr lang="en-US" sz="2400" dirty="0" smtClean="0"/>
          </a:p>
          <a:p>
            <a:pPr lvl="1"/>
            <a:r>
              <a:rPr lang="en-US" sz="2800" dirty="0" smtClean="0"/>
              <a:t>MX setting</a:t>
            </a:r>
            <a:endParaRPr lang="en-US" sz="2400" dirty="0" smtClean="0"/>
          </a:p>
          <a:p>
            <a:pPr lvl="1"/>
            <a:r>
              <a:rPr lang="en-US" sz="2800" dirty="0" smtClean="0"/>
              <a:t>Email Setting</a:t>
            </a:r>
            <a:endParaRPr lang="en-US" sz="2400" dirty="0" smtClean="0"/>
          </a:p>
          <a:p>
            <a:pPr lvl="0"/>
            <a:r>
              <a:rPr lang="en-US" sz="3200" dirty="0" smtClean="0"/>
              <a:t>Web hosting Control Panel</a:t>
            </a:r>
            <a:endParaRPr lang="en-US" sz="2800" dirty="0" smtClean="0"/>
          </a:p>
          <a:p>
            <a:pPr lvl="1"/>
            <a:r>
              <a:rPr lang="en-US" sz="2800" dirty="0" smtClean="0"/>
              <a:t>Mail setting</a:t>
            </a:r>
            <a:endParaRPr lang="en-US" sz="2400" dirty="0" smtClean="0"/>
          </a:p>
          <a:p>
            <a:pPr lvl="1"/>
            <a:r>
              <a:rPr lang="en-US" sz="2800" dirty="0" smtClean="0"/>
              <a:t>File manager</a:t>
            </a:r>
            <a:endParaRPr lang="en-US" sz="2400" dirty="0" smtClean="0"/>
          </a:p>
          <a:p>
            <a:pPr lvl="1"/>
            <a:r>
              <a:rPr lang="en-US" sz="2800" dirty="0" smtClean="0"/>
              <a:t>Uploading</a:t>
            </a:r>
            <a:endParaRPr lang="en-US" sz="2400" dirty="0" smtClean="0"/>
          </a:p>
          <a:p>
            <a:pPr lvl="1"/>
            <a:r>
              <a:rPr lang="en-US" sz="2800" dirty="0" smtClean="0"/>
              <a:t>Scripts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Nameserver</a:t>
            </a:r>
            <a:r>
              <a:rPr lang="en-US" dirty="0" smtClean="0"/>
              <a:t> or DNS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DNS (Domain </a:t>
            </a:r>
            <a:r>
              <a:rPr lang="en-US" dirty="0" err="1" smtClean="0"/>
              <a:t>NameServer</a:t>
            </a:r>
            <a:r>
              <a:rPr lang="en-US" dirty="0" smtClean="0"/>
              <a:t>) record (also known as a zone file) is a small set of instructions for resolving specified Internet domain names to the appropriate number form of an Internet Protocol address (an IP address).</a:t>
            </a:r>
          </a:p>
          <a:p>
            <a:pPr algn="just"/>
            <a:r>
              <a:rPr lang="en-US" dirty="0" err="1" smtClean="0"/>
              <a:t>Nameserver</a:t>
            </a:r>
            <a:r>
              <a:rPr lang="en-US" dirty="0" smtClean="0"/>
              <a:t> provided by webhost.</a:t>
            </a:r>
          </a:p>
          <a:p>
            <a:pPr algn="just"/>
            <a:r>
              <a:rPr lang="en-US" dirty="0" smtClean="0"/>
              <a:t>NS1.domainname.com</a:t>
            </a:r>
          </a:p>
          <a:p>
            <a:pPr algn="just"/>
            <a:r>
              <a:rPr lang="en-US" dirty="0" smtClean="0"/>
              <a:t>NS2.domainname.com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website providing email service</a:t>
            </a:r>
          </a:p>
          <a:p>
            <a:r>
              <a:rPr lang="en-US" dirty="0" smtClean="0"/>
              <a:t>Modify the Mail Exchange setting in your DNS record.</a:t>
            </a:r>
          </a:p>
          <a:p>
            <a:r>
              <a:rPr lang="en-US" dirty="0" smtClean="0"/>
              <a:t>MX to pointed to host.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609600"/>
            <a:ext cx="68580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1600200"/>
            <a:ext cx="8072462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b="1" dirty="0">
                <a:solidFill>
                  <a:srgbClr val="FFFF00"/>
                </a:solidFill>
                <a:ea typeface="宋体" charset="-122"/>
              </a:rPr>
              <a:t>URL:</a:t>
            </a:r>
            <a:r>
              <a:rPr lang="en-US" altLang="zh-CN" sz="2400" dirty="0">
                <a:solidFill>
                  <a:srgbClr val="FFFF00"/>
                </a:solidFill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Uniform Resource Locator. The URL specifies the Internet address of a file stored on a host computer .</a:t>
            </a:r>
          </a:p>
          <a:p>
            <a:pPr>
              <a:lnSpc>
                <a:spcPct val="90000"/>
              </a:lnSpc>
            </a:pPr>
            <a:r>
              <a:rPr lang="en-US" altLang="zh-CN" sz="2400" b="1" dirty="0">
                <a:ea typeface="宋体" charset="-122"/>
              </a:rPr>
              <a:t>Website</a:t>
            </a:r>
            <a:r>
              <a:rPr lang="en-US" altLang="zh-CN" sz="2400" dirty="0">
                <a:ea typeface="宋体" charset="-122"/>
              </a:rPr>
              <a:t>: a website is the storehouse of information and data</a:t>
            </a:r>
            <a:r>
              <a:rPr lang="en-US" altLang="zh-CN" sz="2400" dirty="0" smtClean="0">
                <a:ea typeface="宋体" charset="-122"/>
              </a:rPr>
              <a:t>.</a:t>
            </a:r>
            <a:endParaRPr lang="en-US" altLang="zh-CN" sz="2400" dirty="0" smtClean="0">
              <a:solidFill>
                <a:srgbClr val="FFFF00"/>
              </a:solidFill>
              <a:ea typeface="宋体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I.P. ADDESS: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 </a:t>
            </a:r>
            <a:r>
              <a:rPr lang="en-US" altLang="zh-CN" sz="2400" dirty="0" smtClean="0">
                <a:ea typeface="宋体" charset="-122"/>
              </a:rPr>
              <a:t>is </a:t>
            </a:r>
            <a:r>
              <a:rPr lang="en-US" altLang="zh-CN" sz="2400" dirty="0">
                <a:ea typeface="宋体" charset="-122"/>
              </a:rPr>
              <a:t>a number of website.</a:t>
            </a:r>
          </a:p>
          <a:p>
            <a:pPr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WEB BROWSERS OR INTERNET BROWSER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:</a:t>
            </a:r>
            <a:r>
              <a:rPr lang="en-US" altLang="zh-CN" sz="2400" dirty="0" smtClean="0"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a web browser is software used to explore internet </a:t>
            </a:r>
            <a:r>
              <a:rPr lang="en-US" altLang="zh-CN" sz="2400" dirty="0" err="1">
                <a:ea typeface="宋体" charset="-122"/>
              </a:rPr>
              <a:t>eg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en-US" altLang="zh-CN" sz="2400" dirty="0" err="1">
                <a:ea typeface="宋体" charset="-122"/>
              </a:rPr>
              <a:t>ie,firefox,netscape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SERVERS</a:t>
            </a:r>
            <a:r>
              <a:rPr lang="en-US" altLang="zh-CN" sz="2400" dirty="0" smtClean="0"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are computers with a 24-hour Internet connection.</a:t>
            </a:r>
          </a:p>
          <a:p>
            <a:pPr>
              <a:lnSpc>
                <a:spcPct val="90000"/>
              </a:lnSpc>
            </a:pPr>
            <a:r>
              <a:rPr lang="en-US" altLang="zh-CN" sz="2400" b="1" dirty="0">
                <a:solidFill>
                  <a:srgbClr val="FFFF00"/>
                </a:solidFill>
                <a:ea typeface="宋体" charset="-122"/>
              </a:rPr>
              <a:t>Clients</a:t>
            </a:r>
            <a:r>
              <a:rPr lang="en-US" altLang="zh-CN" sz="2400" dirty="0">
                <a:solidFill>
                  <a:srgbClr val="FFFF00"/>
                </a:solidFill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are software programs used to access files on a server </a:t>
            </a:r>
          </a:p>
          <a:p>
            <a:pPr>
              <a:lnSpc>
                <a:spcPct val="90000"/>
              </a:lnSpc>
            </a:pPr>
            <a:endParaRPr lang="en-US" altLang="zh-CN" sz="2400" dirty="0">
              <a:ea typeface="宋体" charset="-122"/>
            </a:endParaRP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Hosting </a:t>
            </a:r>
            <a:r>
              <a:rPr lang="en-US" dirty="0" err="1" smtClean="0"/>
              <a:t>ControlPanel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Manager</a:t>
            </a:r>
          </a:p>
          <a:p>
            <a:r>
              <a:rPr lang="en-US" dirty="0" smtClean="0"/>
              <a:t>FTP Manager</a:t>
            </a:r>
          </a:p>
          <a:p>
            <a:r>
              <a:rPr lang="en-US" dirty="0" smtClean="0"/>
              <a:t>Counter</a:t>
            </a:r>
          </a:p>
          <a:p>
            <a:r>
              <a:rPr lang="en-US" dirty="0" smtClean="0"/>
              <a:t>Password Manager</a:t>
            </a:r>
          </a:p>
          <a:p>
            <a:r>
              <a:rPr lang="en-US" dirty="0" smtClean="0"/>
              <a:t>Disk Usage</a:t>
            </a:r>
          </a:p>
          <a:p>
            <a:r>
              <a:rPr lang="en-US" dirty="0" smtClean="0"/>
              <a:t>Visitor Statistics.</a:t>
            </a:r>
          </a:p>
          <a:p>
            <a:r>
              <a:rPr lang="en-US" dirty="0" smtClean="0"/>
              <a:t>Server Information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Uploading website using FTP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Open FTP put website name, used ID and Password [provided by webhost company].</a:t>
            </a:r>
          </a:p>
          <a:p>
            <a:pPr lvl="0"/>
            <a:r>
              <a:rPr lang="en-US" dirty="0" smtClean="0"/>
              <a:t>Click on Connect.</a:t>
            </a:r>
          </a:p>
          <a:p>
            <a:pPr lvl="0"/>
            <a:r>
              <a:rPr lang="en-US" dirty="0" smtClean="0"/>
              <a:t>After connection with your website server open the folder where do you want the file to be uploaded [www folder]</a:t>
            </a:r>
          </a:p>
          <a:p>
            <a:pPr lvl="0"/>
            <a:r>
              <a:rPr lang="en-US" dirty="0" smtClean="0"/>
              <a:t>Click on upload.</a:t>
            </a:r>
          </a:p>
          <a:p>
            <a:pPr lvl="0"/>
            <a:r>
              <a:rPr lang="en-US" dirty="0" smtClean="0"/>
              <a:t>That’s it</a:t>
            </a:r>
          </a:p>
          <a:p>
            <a:pPr lvl="0"/>
            <a:r>
              <a:rPr lang="en-US" dirty="0" smtClean="0"/>
              <a:t>Visit Your Newly Created Website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FTP </a:t>
            </a:r>
            <a:r>
              <a:rPr lang="en-US" dirty="0" err="1" smtClean="0"/>
              <a:t>softwares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Filezilla</a:t>
            </a:r>
            <a:r>
              <a:rPr lang="en-US" b="1" dirty="0" smtClean="0"/>
              <a:t> FTP</a:t>
            </a:r>
          </a:p>
          <a:p>
            <a:r>
              <a:rPr lang="en-US" dirty="0" smtClean="0"/>
              <a:t>Cute FTP</a:t>
            </a:r>
          </a:p>
          <a:p>
            <a:r>
              <a:rPr lang="en-US" dirty="0" err="1" smtClean="0"/>
              <a:t>CoffeeCupFTP</a:t>
            </a:r>
            <a:endParaRPr lang="en-US" dirty="0" smtClean="0"/>
          </a:p>
          <a:p>
            <a:r>
              <a:rPr lang="en-US" dirty="0" err="1" smtClean="0"/>
              <a:t>SmartFTP</a:t>
            </a:r>
            <a:endParaRPr lang="en-US" dirty="0" smtClean="0"/>
          </a:p>
          <a:p>
            <a:r>
              <a:rPr lang="en-US" dirty="0" err="1" smtClean="0"/>
              <a:t>CoreFTP</a:t>
            </a:r>
            <a:endParaRPr lang="en-US" dirty="0" smtClean="0"/>
          </a:p>
          <a:p>
            <a:r>
              <a:rPr lang="en-US" dirty="0" err="1" smtClean="0"/>
              <a:t>FireFTP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Forensic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www.forensicindia.com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www.icfmt.org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www.forensicwayout.com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www.forensicmed.co.uk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www.forensiccourse.org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www.forensicdentistryonline.com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www.vifm.org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www.forensic.gov.uk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www.dna.gov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Rockwell Condensed" pitchFamily="18" charset="0"/>
              </a:rPr>
              <a:t>THANKS</a:t>
            </a:r>
            <a:endParaRPr lang="en-US" dirty="0">
              <a:latin typeface="Rockwell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Correnspondence</a:t>
            </a:r>
            <a:r>
              <a:rPr lang="en-US" smtClean="0"/>
              <a:t>/ Contact </a:t>
            </a:r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C000"/>
                </a:solidFill>
              </a:rPr>
              <a:t>Dr </a:t>
            </a:r>
            <a:r>
              <a:rPr lang="en-US" b="1" dirty="0" err="1" smtClean="0">
                <a:solidFill>
                  <a:srgbClr val="FFC000"/>
                </a:solidFill>
              </a:rPr>
              <a:t>Imran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Sabri</a:t>
            </a:r>
            <a:endParaRPr lang="en-US" b="1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sz="2400" dirty="0" smtClean="0"/>
              <a:t>Assistant Professor</a:t>
            </a:r>
          </a:p>
          <a:p>
            <a:pPr>
              <a:buNone/>
            </a:pPr>
            <a:r>
              <a:rPr lang="en-US" sz="2400" dirty="0" smtClean="0"/>
              <a:t>Department of Forensic Medicine</a:t>
            </a:r>
          </a:p>
          <a:p>
            <a:pPr>
              <a:buNone/>
            </a:pPr>
            <a:r>
              <a:rPr lang="en-US" sz="2400" dirty="0" smtClean="0"/>
              <a:t>Dr </a:t>
            </a:r>
            <a:r>
              <a:rPr lang="en-US" sz="2400" dirty="0" err="1" smtClean="0"/>
              <a:t>Rajendra</a:t>
            </a:r>
            <a:r>
              <a:rPr lang="en-US" sz="2400" dirty="0" smtClean="0"/>
              <a:t> Prasad Govt. Medical College </a:t>
            </a:r>
            <a:r>
              <a:rPr lang="en-US" sz="2400" dirty="0" err="1" smtClean="0"/>
              <a:t>Kangra</a:t>
            </a:r>
            <a:r>
              <a:rPr lang="en-US" sz="2400" dirty="0" smtClean="0"/>
              <a:t> at </a:t>
            </a:r>
            <a:r>
              <a:rPr lang="en-US" sz="2400" dirty="0" err="1" smtClean="0"/>
              <a:t>Tanda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Himachal Pradesh</a:t>
            </a:r>
          </a:p>
          <a:p>
            <a:pPr>
              <a:buNone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2"/>
              </a:rPr>
              <a:t>imransabri@gmail.com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Cell: +91-9805788755, 9897830036</a:t>
            </a:r>
          </a:p>
          <a:p>
            <a:pPr>
              <a:buNone/>
            </a:pPr>
            <a:r>
              <a:rPr lang="en-US" sz="2400" dirty="0" smtClean="0"/>
              <a:t>Website www.forensicindia.com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600200"/>
            <a:ext cx="7905776" cy="52578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DOWNLOADING: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 </a:t>
            </a:r>
            <a:r>
              <a:rPr lang="en-US" altLang="zh-CN" sz="2400" dirty="0" smtClean="0">
                <a:ea typeface="宋体" charset="-122"/>
              </a:rPr>
              <a:t>is </a:t>
            </a:r>
            <a:r>
              <a:rPr lang="en-US" altLang="zh-CN" sz="2400" dirty="0">
                <a:ea typeface="宋体" charset="-122"/>
              </a:rPr>
              <a:t>when you take a file from someone else's computer and put it on your own. </a:t>
            </a:r>
          </a:p>
          <a:p>
            <a:pPr algn="just"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UPLOADING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: </a:t>
            </a:r>
            <a:r>
              <a:rPr lang="en-US" altLang="zh-CN" sz="2400" dirty="0" smtClean="0">
                <a:ea typeface="宋体" charset="-122"/>
              </a:rPr>
              <a:t>to </a:t>
            </a:r>
            <a:r>
              <a:rPr lang="en-US" altLang="zh-CN" sz="2400" dirty="0">
                <a:ea typeface="宋体" charset="-122"/>
              </a:rPr>
              <a:t>send/load a file to another computer/server.</a:t>
            </a:r>
          </a:p>
          <a:p>
            <a:pPr algn="just">
              <a:lnSpc>
                <a:spcPct val="90000"/>
              </a:lnSpc>
            </a:pPr>
            <a:r>
              <a:rPr lang="en-US" altLang="zh-CN" sz="2400" b="1" dirty="0">
                <a:solidFill>
                  <a:srgbClr val="FFFF00"/>
                </a:solidFill>
                <a:ea typeface="宋体" charset="-122"/>
              </a:rPr>
              <a:t>FTP</a:t>
            </a:r>
            <a:r>
              <a:rPr lang="en-US" altLang="zh-CN" sz="2400" dirty="0">
                <a:solidFill>
                  <a:srgbClr val="FFFF00"/>
                </a:solidFill>
                <a:ea typeface="宋体" charset="-122"/>
              </a:rPr>
              <a:t>:</a:t>
            </a:r>
            <a:r>
              <a:rPr lang="en-US" altLang="zh-CN" sz="2400" dirty="0">
                <a:ea typeface="宋体" charset="-122"/>
              </a:rPr>
              <a:t>  stands for File Transfer Protocol. This is both a program and the method used to transfer files between  two computers </a:t>
            </a:r>
            <a:r>
              <a:rPr lang="en-US" altLang="zh-CN" sz="2400" dirty="0" err="1">
                <a:ea typeface="宋体" charset="-122"/>
              </a:rPr>
              <a:t>Eg</a:t>
            </a:r>
            <a:r>
              <a:rPr lang="en-US" altLang="zh-CN" sz="2400" dirty="0">
                <a:ea typeface="宋体" charset="-122"/>
              </a:rPr>
              <a:t>: </a:t>
            </a:r>
            <a:r>
              <a:rPr lang="en-US" altLang="zh-CN" sz="2400" dirty="0" err="1">
                <a:ea typeface="宋体" charset="-122"/>
              </a:rPr>
              <a:t>filezilla</a:t>
            </a:r>
            <a:r>
              <a:rPr lang="en-US" altLang="zh-CN" sz="2400" dirty="0">
                <a:ea typeface="宋体" charset="-122"/>
              </a:rPr>
              <a:t> [free], cute FTP, WS-FTP etc.</a:t>
            </a:r>
          </a:p>
          <a:p>
            <a:pPr algn="just">
              <a:lnSpc>
                <a:spcPct val="90000"/>
              </a:lnSpc>
            </a:pPr>
            <a:r>
              <a:rPr lang="en-US" altLang="zh-CN" sz="2400" b="1" dirty="0">
                <a:solidFill>
                  <a:srgbClr val="FFFF00"/>
                </a:solidFill>
                <a:ea typeface="宋体" charset="-122"/>
              </a:rPr>
              <a:t>Internet Service Provider (ISP)</a:t>
            </a:r>
            <a:r>
              <a:rPr lang="en-US" altLang="zh-CN" sz="2400" dirty="0">
                <a:ea typeface="宋体" charset="-122"/>
              </a:rPr>
              <a:t>: connects you to the Internet.</a:t>
            </a:r>
          </a:p>
          <a:p>
            <a:pPr algn="just">
              <a:lnSpc>
                <a:spcPct val="90000"/>
              </a:lnSpc>
            </a:pPr>
            <a:r>
              <a:rPr lang="en-US" altLang="zh-CN" sz="2400" b="1" dirty="0" smtClean="0">
                <a:solidFill>
                  <a:srgbClr val="FFFF00"/>
                </a:solidFill>
                <a:ea typeface="宋体" charset="-122"/>
              </a:rPr>
              <a:t>SSH:</a:t>
            </a:r>
            <a:r>
              <a:rPr lang="en-US" altLang="zh-CN" sz="2400" dirty="0" smtClean="0"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(Secure Shell) was developed by SSH Communications Security Ltd., to log into another computer over a network, to execute commands in a remote machine, and to move files from one machine to </a:t>
            </a:r>
            <a:r>
              <a:rPr lang="en-US" altLang="zh-CN" sz="2400" dirty="0" smtClean="0">
                <a:ea typeface="宋体" charset="-122"/>
              </a:rPr>
              <a:t>another</a:t>
            </a:r>
            <a:endParaRPr lang="en-US" sz="2400" dirty="0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title"/>
          </p:nvPr>
        </p:nvSpPr>
        <p:spPr>
          <a:xfrm>
            <a:off x="2133600" y="609600"/>
            <a:ext cx="67818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70866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CD-ROM:</a:t>
            </a:r>
            <a:r>
              <a:rPr lang="en-US" altLang="zh-CN" sz="2800" dirty="0">
                <a:ea typeface="宋体" charset="-122"/>
              </a:rPr>
              <a:t> is an abbreviation for Compact Disc, read-only-memory.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CPU</a:t>
            </a:r>
            <a:r>
              <a:rPr lang="en-US" altLang="zh-CN" sz="2800" dirty="0">
                <a:ea typeface="宋体" charset="-122"/>
              </a:rPr>
              <a:t>: Central Processing Unit. This is the brain of the computer.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Cursor:</a:t>
            </a:r>
            <a:r>
              <a:rPr lang="en-US" altLang="zh-CN" sz="2800" dirty="0">
                <a:ea typeface="宋体" charset="-122"/>
              </a:rPr>
              <a:t> is a visual indicator.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Drive: </a:t>
            </a:r>
            <a:r>
              <a:rPr lang="en-US" altLang="zh-CN" sz="2800" dirty="0">
                <a:ea typeface="宋体" charset="-122"/>
              </a:rPr>
              <a:t>any part of the computer where disks reside and operate, temporarily or permanently. See floppy drive, CD drive, and hard disk/hard drive. 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Floppy disk/diskette</a:t>
            </a:r>
            <a:r>
              <a:rPr lang="en-US" altLang="zh-CN" sz="2800" dirty="0">
                <a:ea typeface="宋体" charset="-122"/>
              </a:rPr>
              <a:t>-- is a flat, portable, disk made of plastic that can store files written magnetically on it's surface.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70104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28736"/>
            <a:ext cx="7772400" cy="450059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ea typeface="宋体" charset="-122"/>
              </a:rPr>
              <a:t>Gig or GB: refers</a:t>
            </a:r>
            <a:r>
              <a:rPr lang="en-US" altLang="zh-CN" sz="2800" dirty="0">
                <a:ea typeface="宋体" charset="-122"/>
              </a:rPr>
              <a:t> to the amount of memory or space, when used to describe data storage. One Gig or gigabyte is equal to 1,024 megabytes. </a:t>
            </a:r>
          </a:p>
          <a:p>
            <a:pPr>
              <a:lnSpc>
                <a:spcPct val="90000"/>
              </a:lnSpc>
            </a:pPr>
            <a:r>
              <a:rPr lang="en-US" altLang="zh-CN" sz="2800" b="1" dirty="0">
                <a:ea typeface="宋体" charset="-122"/>
              </a:rPr>
              <a:t>Hard disk/hard drive</a:t>
            </a:r>
            <a:r>
              <a:rPr lang="en-US" altLang="zh-CN" sz="2800" dirty="0">
                <a:ea typeface="宋体" charset="-122"/>
              </a:rPr>
              <a:t>-- this is a permanent storage unit containing a disk or disks, that are made from metal. </a:t>
            </a:r>
          </a:p>
          <a:p>
            <a:pPr>
              <a:lnSpc>
                <a:spcPct val="90000"/>
              </a:lnSpc>
            </a:pPr>
            <a:r>
              <a:rPr lang="en-US" altLang="zh-CN" sz="2800" b="1" dirty="0">
                <a:ea typeface="宋体" charset="-122"/>
              </a:rPr>
              <a:t>Hardware:</a:t>
            </a:r>
            <a:r>
              <a:rPr lang="en-US" altLang="zh-CN" sz="2800" dirty="0">
                <a:ea typeface="宋体" charset="-122"/>
              </a:rPr>
              <a:t> the physical components of a computer, including cables, the keyboard, the CPU, monitor, etc. </a:t>
            </a:r>
          </a:p>
          <a:p>
            <a:pPr>
              <a:lnSpc>
                <a:spcPct val="90000"/>
              </a:lnSpc>
            </a:pPr>
            <a:r>
              <a:rPr lang="en-US" altLang="zh-CN" sz="2800" b="1" dirty="0">
                <a:ea typeface="宋体" charset="-122"/>
              </a:rPr>
              <a:t>Meg or MB: refers</a:t>
            </a:r>
            <a:r>
              <a:rPr lang="en-US" altLang="zh-CN" sz="2800" dirty="0">
                <a:ea typeface="宋体" charset="-122"/>
              </a:rPr>
              <a:t> to the amount of memory or space, when used to describe data storage. 1 MB is equal to 1,048,576 bytes.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848600" cy="11430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Useful Terms: Must Know</a:t>
            </a:r>
            <a:endParaRPr lang="en-US">
              <a:ea typeface="宋体" charset="-122"/>
            </a:endParaRP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1571612"/>
            <a:ext cx="7843862" cy="49815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Modem:</a:t>
            </a:r>
            <a:r>
              <a:rPr lang="en-US" altLang="zh-CN" sz="2800" dirty="0">
                <a:ea typeface="宋体" charset="-122"/>
              </a:rPr>
              <a:t> is a device used to connect a computer to internet via a telephone lines. Int. or ext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Monitor: </a:t>
            </a:r>
            <a:r>
              <a:rPr lang="en-US" altLang="zh-CN" sz="2800" dirty="0">
                <a:ea typeface="宋体" charset="-122"/>
              </a:rPr>
              <a:t> the screen on which you see your work, whether in color, grayscale, or black-and-white.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Mouse:</a:t>
            </a:r>
            <a:r>
              <a:rPr lang="en-US" altLang="zh-CN" sz="2800" dirty="0">
                <a:ea typeface="宋体" charset="-122"/>
              </a:rPr>
              <a:t> a small tool that duplicates the movements of your hand on the computer's screen.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MP3: </a:t>
            </a:r>
            <a:r>
              <a:rPr lang="en-US" altLang="zh-CN" sz="2800" dirty="0">
                <a:ea typeface="宋体" charset="-122"/>
              </a:rPr>
              <a:t> this stands for "MPEG-1 Audio Layer-3" and is a digital, compressed music file.</a:t>
            </a:r>
          </a:p>
          <a:p>
            <a:pPr>
              <a:lnSpc>
                <a:spcPct val="80000"/>
              </a:lnSpc>
            </a:pPr>
            <a:r>
              <a:rPr lang="en-US" altLang="zh-CN" sz="2800" b="1" dirty="0">
                <a:ea typeface="宋体" charset="-122"/>
              </a:rPr>
              <a:t>Network</a:t>
            </a:r>
            <a:r>
              <a:rPr lang="en-US" altLang="zh-CN" sz="2800" dirty="0">
                <a:ea typeface="宋体" charset="-122"/>
              </a:rPr>
              <a:t>-- a group of computers spread out over a large area that are connected with each other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250</TotalTime>
  <Words>2349</Words>
  <Application>Microsoft Office PowerPoint</Application>
  <PresentationFormat>On-screen Show (4:3)</PresentationFormat>
  <Paragraphs>369</Paragraphs>
  <Slides>55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Metro</vt:lpstr>
      <vt:lpstr>Slide 1</vt:lpstr>
      <vt:lpstr>Slide 2</vt:lpstr>
      <vt:lpstr>Introduction</vt:lpstr>
      <vt:lpstr>Internet</vt:lpstr>
      <vt:lpstr>Useful Terms: Must Know</vt:lpstr>
      <vt:lpstr>Useful Terms: Must Know</vt:lpstr>
      <vt:lpstr>Useful Terms: Must Know</vt:lpstr>
      <vt:lpstr>Useful Terms: Must Know</vt:lpstr>
      <vt:lpstr>Useful Terms: Must Know</vt:lpstr>
      <vt:lpstr>Useful Terms: Must Know</vt:lpstr>
      <vt:lpstr>Useful Terms: Must Know</vt:lpstr>
      <vt:lpstr>Search Engines</vt:lpstr>
      <vt:lpstr>Free Search Engines</vt:lpstr>
      <vt:lpstr>Website and Portals</vt:lpstr>
      <vt:lpstr>Need of Developing Website</vt:lpstr>
      <vt:lpstr>Need of Developing Website</vt:lpstr>
      <vt:lpstr>Online Teaching</vt:lpstr>
      <vt:lpstr>Online Forensic Museum</vt:lpstr>
      <vt:lpstr>Website providing Online Training in Forensic Medicine</vt:lpstr>
      <vt:lpstr>How to develop website</vt:lpstr>
      <vt:lpstr>Financial Burden</vt:lpstr>
      <vt:lpstr>Domain Details</vt:lpstr>
      <vt:lpstr>Domain Registration Online</vt:lpstr>
      <vt:lpstr>Free Domain Registrar</vt:lpstr>
      <vt:lpstr>Server Space</vt:lpstr>
      <vt:lpstr>Websites providing Hosting</vt:lpstr>
      <vt:lpstr>Websites Providing free Servers</vt:lpstr>
      <vt:lpstr>Others Necesseties</vt:lpstr>
      <vt:lpstr>DEVELOPING  AND MAINTAININGWEBSITE</vt:lpstr>
      <vt:lpstr>Developing Website:  </vt:lpstr>
      <vt:lpstr>Available Designing Programmes </vt:lpstr>
      <vt:lpstr>Designing in Frontpage[easy]  </vt:lpstr>
      <vt:lpstr>Basic Design</vt:lpstr>
      <vt:lpstr>Creating Hyperlink</vt:lpstr>
      <vt:lpstr>Creating Marquee or Moving Text</vt:lpstr>
      <vt:lpstr>Creating Hoverbuttons</vt:lpstr>
      <vt:lpstr>Creating Table</vt:lpstr>
      <vt:lpstr>Inserting Picture in Page</vt:lpstr>
      <vt:lpstr>Inserting Script[not for beginners] </vt:lpstr>
      <vt:lpstr>View Source Code</vt:lpstr>
      <vt:lpstr>Seeing Links Pattern</vt:lpstr>
      <vt:lpstr>Seeing your design</vt:lpstr>
      <vt:lpstr>Website Templates</vt:lpstr>
      <vt:lpstr>Website providing free templates </vt:lpstr>
      <vt:lpstr>Creating website from predesigned themes </vt:lpstr>
      <vt:lpstr>Websites providing free webtools &amp; Stuff</vt:lpstr>
      <vt:lpstr>Server level programming </vt:lpstr>
      <vt:lpstr>Nameserver or DNS Setting</vt:lpstr>
      <vt:lpstr>Mail Setting</vt:lpstr>
      <vt:lpstr>Hosting ControlPanel</vt:lpstr>
      <vt:lpstr>Uploading website using FTP </vt:lpstr>
      <vt:lpstr>Available FTP softwares </vt:lpstr>
      <vt:lpstr>Useful Forensic websites</vt:lpstr>
      <vt:lpstr>Slide 54</vt:lpstr>
      <vt:lpstr>Correnspondence/ Contact Details</vt:lpstr>
    </vt:vector>
  </TitlesOfParts>
  <Company>Warner Brothers Movie World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Bugs Bunny</dc:creator>
  <cp:lastModifiedBy>Bugs Bunny</cp:lastModifiedBy>
  <cp:revision>180</cp:revision>
  <dcterms:created xsi:type="dcterms:W3CDTF">2010-01-17T16:18:52Z</dcterms:created>
  <dcterms:modified xsi:type="dcterms:W3CDTF">2010-01-31T04:27:25Z</dcterms:modified>
</cp:coreProperties>
</file>